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64" r:id="rId4"/>
    <p:sldId id="265" r:id="rId5"/>
    <p:sldId id="258" r:id="rId6"/>
    <p:sldId id="259" r:id="rId7"/>
    <p:sldId id="260" r:id="rId8"/>
    <p:sldId id="261" r:id="rId9"/>
    <p:sldId id="262" r:id="rId10"/>
    <p:sldId id="266" r:id="rId11"/>
    <p:sldId id="267" r:id="rId12"/>
    <p:sldId id="263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4" autoAdjust="0"/>
    <p:restoredTop sz="94008" autoAdjust="0"/>
  </p:normalViewPr>
  <p:slideViewPr>
    <p:cSldViewPr snapToGrid="0">
      <p:cViewPr varScale="1">
        <p:scale>
          <a:sx n="119" d="100"/>
          <a:sy n="119" d="100"/>
        </p:scale>
        <p:origin x="120" y="1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18310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89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1f0042a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1f0042a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31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71f0042aa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71f0042aa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9751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1f0042aa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1f0042aa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189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1f0042aa9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1f0042aa9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553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1f0042aa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1f0042aa9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8946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1f0042aa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71f0042aa9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9173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1f0042aa9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1f0042aa9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58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gif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display?v=phmi32ie32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gi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viz.org/fogyasztoi_informaciok/honnan_ered_a_csapviz_magyarorszag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gif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50" name="Picture 2" descr="28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690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54;p13"/>
          <p:cNvSpPr txBox="1">
            <a:spLocks noGrp="1"/>
          </p:cNvSpPr>
          <p:nvPr>
            <p:ph type="ctrTitle"/>
          </p:nvPr>
        </p:nvSpPr>
        <p:spPr>
          <a:xfrm>
            <a:off x="623849" y="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/>
              <a:t>Felszíni és felszín alatti vizek</a:t>
            </a:r>
            <a:endParaRPr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7" y="71918"/>
            <a:ext cx="1119883" cy="111988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721446" y="4212404"/>
            <a:ext cx="6325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Készítette: Vatai Anna, Karlné Menráth Réka</a:t>
            </a:r>
          </a:p>
          <a:p>
            <a:r>
              <a:rPr lang="hu-H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Grafika: Lengyel Rita</a:t>
            </a:r>
            <a:endParaRPr lang="hu-HU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FELSZÍNI VIZEK: FOLYÓVIZEK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511938"/>
          </a:xfrm>
        </p:spPr>
        <p:txBody>
          <a:bodyPr/>
          <a:lstStyle/>
          <a:p>
            <a:pPr marL="114300" indent="0">
              <a:buNone/>
            </a:pPr>
            <a:r>
              <a:rPr lang="hu-HU" sz="2400" dirty="0" smtClean="0"/>
              <a:t>Forrás → ér → csermely → patak → folyó → folyam</a:t>
            </a:r>
            <a:endParaRPr lang="hu-HU" sz="2400" dirty="0"/>
          </a:p>
        </p:txBody>
      </p:sp>
      <p:pic>
        <p:nvPicPr>
          <p:cNvPr id="2050" name="Picture 2" descr="80b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55" y="1891629"/>
            <a:ext cx="17526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673" y="83078"/>
            <a:ext cx="1119883" cy="1119883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5059363" y="1862138"/>
            <a:ext cx="3538537" cy="2373312"/>
            <a:chOff x="3187" y="1173"/>
            <a:chExt cx="2229" cy="1495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87" y="1173"/>
              <a:ext cx="2229" cy="1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187" y="1173"/>
              <a:ext cx="2229" cy="149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8" y="1174"/>
              <a:ext cx="2225" cy="1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9"/>
          <p:cNvGrpSpPr>
            <a:grpSpLocks noChangeAspect="1"/>
          </p:cNvGrpSpPr>
          <p:nvPr/>
        </p:nvGrpSpPr>
        <p:grpSpPr bwMode="auto">
          <a:xfrm>
            <a:off x="3108325" y="1892300"/>
            <a:ext cx="1562100" cy="2343150"/>
            <a:chOff x="1958" y="1192"/>
            <a:chExt cx="984" cy="1476"/>
          </a:xfrm>
        </p:grpSpPr>
        <p:sp>
          <p:nvSpPr>
            <p:cNvPr id="9" name="AutoShape 8"/>
            <p:cNvSpPr>
              <a:spLocks noChangeAspect="1" noChangeArrowheads="1" noTextEdit="1"/>
            </p:cNvSpPr>
            <p:nvPr/>
          </p:nvSpPr>
          <p:spPr bwMode="auto">
            <a:xfrm>
              <a:off x="1958" y="1192"/>
              <a:ext cx="984" cy="1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958" y="1192"/>
              <a:ext cx="984" cy="1476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" y="1194"/>
              <a:ext cx="984" cy="1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78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FELSZÍNI VIZEK: ÁLLÓVIZEK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450294"/>
          </a:xfrm>
        </p:spPr>
        <p:txBody>
          <a:bodyPr/>
          <a:lstStyle/>
          <a:p>
            <a:pPr marL="114300" indent="0">
              <a:buNone/>
            </a:pPr>
            <a:r>
              <a:rPr lang="hu" sz="2400" dirty="0" smtClean="0"/>
              <a:t>	 tavak 	</a:t>
            </a:r>
            <a:r>
              <a:rPr lang="hu" sz="2400" dirty="0"/>
              <a:t> </a:t>
            </a:r>
            <a:r>
              <a:rPr lang="hu" sz="2400" dirty="0" smtClean="0"/>
              <a:t>        		lápok		   mocsarak</a:t>
            </a:r>
          </a:p>
          <a:p>
            <a:pPr marL="114300" indent="0">
              <a:buNone/>
            </a:pPr>
            <a:endParaRPr lang="hu-HU" dirty="0"/>
          </a:p>
        </p:txBody>
      </p:sp>
      <p:pic>
        <p:nvPicPr>
          <p:cNvPr id="3075" name="Picture 3" descr="79_fert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920" y="2254804"/>
            <a:ext cx="2749945" cy="203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79_lá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2637" y="2254804"/>
            <a:ext cx="1361700" cy="204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79_mocsa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9109" y="2254804"/>
            <a:ext cx="2781124" cy="206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007" y="32592"/>
            <a:ext cx="1119883" cy="111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1" dirty="0"/>
              <a:t>Feladatok:</a:t>
            </a:r>
            <a:endParaRPr b="1" dirty="0"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/>
              <a:t>Nézz utána, honnan “ered” a csapvíz </a:t>
            </a:r>
            <a:r>
              <a:rPr lang="hu" dirty="0" smtClean="0"/>
              <a:t>lakóhelyeden!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hu" dirty="0"/>
              <a:t>Nevezz meg legalább öt ásványvíz </a:t>
            </a:r>
            <a:r>
              <a:rPr lang="hu" dirty="0" smtClean="0"/>
              <a:t>fajtát! Jelöld </a:t>
            </a:r>
            <a:r>
              <a:rPr lang="hu" dirty="0"/>
              <a:t>térképen, hol a </a:t>
            </a:r>
            <a:r>
              <a:rPr lang="hu" dirty="0" smtClean="0"/>
              <a:t>forrása!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hu" dirty="0"/>
              <a:t>Sorolj fel öt olyan települést, amelyen gyógyfürdő </a:t>
            </a:r>
            <a:r>
              <a:rPr lang="hu" dirty="0" smtClean="0"/>
              <a:t>található!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hu" dirty="0"/>
              <a:t>Mi veszélyezteti az ivóvíz bázisokat</a:t>
            </a:r>
            <a:r>
              <a:rPr lang="hu" dirty="0" smtClean="0"/>
              <a:t>?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hu" dirty="0" smtClean="0"/>
              <a:t>Van a környéketeken felszíni víz (folyóvíz vagy állóvíz)? Hogy hívják?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hu" dirty="0"/>
              <a:t>Végül egy játék: </a:t>
            </a:r>
            <a:r>
              <a:rPr lang="hu" sz="1100" u="sng" dirty="0">
                <a:solidFill>
                  <a:schemeClr val="accent5"/>
                </a:solidFill>
                <a:hlinkClick r:id="rId3"/>
              </a:rPr>
              <a:t>https://learningapps.org/display?v=phmi32ie320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747" y="53140"/>
            <a:ext cx="1119883" cy="1119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1512039" y="177897"/>
            <a:ext cx="558566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/>
              <a:t>A KÉK BOLYGÓ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21975" y="1058821"/>
            <a:ext cx="3078772" cy="41707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hu" dirty="0"/>
              <a:t>Földünk felszínének 71%-át víz borítja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hu" dirty="0"/>
              <a:t>Ennek 97 %-a sós víz, csak 3 % édesvíz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u" dirty="0"/>
              <a:t>Az édesvíz kétharmad része a sarki jégsapkákban, magashegységi csúcsokon és gleccserekben </a:t>
            </a:r>
            <a:r>
              <a:rPr lang="hu" dirty="0" smtClean="0"/>
              <a:t>tározódik.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211" y="874031"/>
            <a:ext cx="5013789" cy="343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7" y="71918"/>
            <a:ext cx="1119883" cy="1119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1700" y="147314"/>
            <a:ext cx="8520600" cy="572700"/>
          </a:xfrm>
        </p:spPr>
        <p:txBody>
          <a:bodyPr/>
          <a:lstStyle/>
          <a:p>
            <a:pPr algn="ctr"/>
            <a:r>
              <a:rPr lang="hu-HU" dirty="0" smtClean="0"/>
              <a:t>A VÍZ HALMAZÁLLAPOTAI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27470" y="1064207"/>
            <a:ext cx="6966465" cy="2374060"/>
          </a:xfrm>
        </p:spPr>
        <p:txBody>
          <a:bodyPr/>
          <a:lstStyle/>
          <a:p>
            <a:pPr marL="0" lvl="0" indent="0">
              <a:spcBef>
                <a:spcPts val="600"/>
              </a:spcBef>
              <a:buNone/>
            </a:pPr>
            <a:r>
              <a:rPr lang="hu-HU" dirty="0"/>
              <a:t>A víz a természetben mindhárom halmazállapotban </a:t>
            </a:r>
            <a:r>
              <a:rPr lang="hu-HU" dirty="0" smtClean="0"/>
              <a:t>előfordul:  </a:t>
            </a:r>
            <a:endParaRPr lang="hu-HU" dirty="0"/>
          </a:p>
          <a:p>
            <a:pPr marL="285750" indent="-285750">
              <a:spcBef>
                <a:spcPts val="600"/>
              </a:spcBef>
            </a:pPr>
            <a:r>
              <a:rPr lang="hu-HU" dirty="0" smtClean="0"/>
              <a:t>folyékony </a:t>
            </a:r>
            <a:r>
              <a:rPr lang="hu-HU" dirty="0"/>
              <a:t>– </a:t>
            </a:r>
            <a:r>
              <a:rPr lang="hu-HU" dirty="0" smtClean="0"/>
              <a:t>tavak pl. Balaton, folyók pl. Duna, harmat</a:t>
            </a:r>
            <a:r>
              <a:rPr lang="hu-HU" dirty="0"/>
              <a:t>	</a:t>
            </a:r>
            <a:endParaRPr lang="hu-HU" dirty="0" smtClean="0"/>
          </a:p>
          <a:p>
            <a:pPr marL="285750" indent="-285750">
              <a:spcBef>
                <a:spcPts val="600"/>
              </a:spcBef>
            </a:pPr>
            <a:r>
              <a:rPr lang="hu-HU" dirty="0" smtClean="0"/>
              <a:t>légnemű </a:t>
            </a:r>
            <a:r>
              <a:rPr lang="hu-HU" dirty="0"/>
              <a:t>– vízpára </a:t>
            </a:r>
            <a:r>
              <a:rPr lang="hu-HU" i="1" dirty="0"/>
              <a:t>(Próbáld ki te is egy üvegfelületen, ha rálehelsz mi 				történik?)</a:t>
            </a:r>
          </a:p>
          <a:p>
            <a:pPr marL="285750" indent="-285750">
              <a:spcBef>
                <a:spcPts val="600"/>
              </a:spcBef>
            </a:pPr>
            <a:r>
              <a:rPr lang="hu-HU" dirty="0" smtClean="0"/>
              <a:t>szilárd </a:t>
            </a:r>
            <a:r>
              <a:rPr lang="hu-HU" dirty="0"/>
              <a:t>– </a:t>
            </a:r>
            <a:r>
              <a:rPr lang="hu-HU" dirty="0" smtClean="0"/>
              <a:t>jég, </a:t>
            </a:r>
            <a:r>
              <a:rPr lang="hu-HU" dirty="0"/>
              <a:t>hó, </a:t>
            </a:r>
            <a:r>
              <a:rPr lang="hu-HU" dirty="0" smtClean="0"/>
              <a:t>	           dér</a:t>
            </a:r>
            <a:r>
              <a:rPr lang="hu-HU" dirty="0"/>
              <a:t>, </a:t>
            </a:r>
            <a:r>
              <a:rPr lang="hu-HU" dirty="0" smtClean="0"/>
              <a:t>		zúzmara</a:t>
            </a:r>
            <a:endParaRPr lang="hu-HU" dirty="0"/>
          </a:p>
          <a:p>
            <a:endParaRPr lang="hu-H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9938" y="3176268"/>
            <a:ext cx="7143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4070832" y="1465264"/>
            <a:ext cx="1448657" cy="1571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026" name="Picture 2" descr="11_M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3137" y="637820"/>
            <a:ext cx="13811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12_M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0157" y="3194034"/>
            <a:ext cx="2349795" cy="180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13_MR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9196" y="3194467"/>
            <a:ext cx="1355252" cy="180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7" y="71918"/>
            <a:ext cx="1119883" cy="111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0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 VÍZ KÖRFORGÁSA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600" cy="758518"/>
          </a:xfrm>
        </p:spPr>
        <p:txBody>
          <a:bodyPr/>
          <a:lstStyle/>
          <a:p>
            <a:pPr marL="114300" indent="0" algn="ctr">
              <a:buNone/>
            </a:pPr>
            <a:r>
              <a:rPr lang="hu-HU" dirty="0" smtClean="0"/>
              <a:t>A természetben a víz körforgást végez. Az ábra alapján meg tudod fogalmazni a víz útját?</a:t>
            </a:r>
          </a:p>
          <a:p>
            <a:pPr marL="114300" indent="0">
              <a:buNone/>
            </a:pPr>
            <a:endParaRPr lang="hu-HU" dirty="0"/>
          </a:p>
          <a:p>
            <a:pPr marL="114300" indent="0">
              <a:buNone/>
            </a:pPr>
            <a:endParaRPr lang="hu-H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7011" y="1902603"/>
            <a:ext cx="6556899" cy="294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910" y="32592"/>
            <a:ext cx="1119883" cy="111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8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803646" y="165573"/>
            <a:ext cx="85206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 smtClean="0"/>
              <a:t>VIZEK CSOPORTOSÍTÁSA</a:t>
            </a:r>
            <a:endParaRPr dirty="0"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63071" y="1080914"/>
            <a:ext cx="8520600" cy="42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/>
              <a:t>       </a:t>
            </a:r>
            <a:r>
              <a:rPr lang="hu" b="1" dirty="0">
                <a:solidFill>
                  <a:srgbClr val="1155CC"/>
                </a:solidFill>
              </a:rPr>
              <a:t>édesvíz	</a:t>
            </a:r>
            <a:r>
              <a:rPr lang="hu" dirty="0"/>
              <a:t>				</a:t>
            </a:r>
            <a:r>
              <a:rPr lang="hu" b="1" dirty="0" smtClean="0">
                <a:solidFill>
                  <a:srgbClr val="1155CC"/>
                </a:solidFill>
              </a:rPr>
              <a:t>sós </a:t>
            </a:r>
            <a:r>
              <a:rPr lang="hu" b="1" dirty="0">
                <a:solidFill>
                  <a:srgbClr val="1155CC"/>
                </a:solidFill>
              </a:rPr>
              <a:t>víz</a:t>
            </a:r>
            <a:r>
              <a:rPr lang="hu" dirty="0">
                <a:solidFill>
                  <a:srgbClr val="1155CC"/>
                </a:solidFill>
              </a:rPr>
              <a:t>		</a:t>
            </a:r>
            <a:endParaRPr dirty="0">
              <a:solidFill>
                <a:srgbClr val="1155CC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hu" sz="1200" dirty="0"/>
              <a:t>folyók, tavak</a:t>
            </a:r>
            <a:r>
              <a:rPr lang="hu" sz="1000" dirty="0"/>
              <a:t>					</a:t>
            </a:r>
            <a:r>
              <a:rPr lang="hu" sz="1200" dirty="0" smtClean="0"/>
              <a:t>tengerek</a:t>
            </a:r>
            <a:r>
              <a:rPr lang="hu" sz="1200" dirty="0"/>
              <a:t>, óceánok, sós tavak</a:t>
            </a:r>
            <a:endParaRPr sz="1200" dirty="0"/>
          </a:p>
          <a:p>
            <a:pPr marL="0" lvl="0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hu" b="1" dirty="0">
                <a:solidFill>
                  <a:srgbClr val="1155CC"/>
                </a:solidFill>
              </a:rPr>
              <a:t>állóvíz</a:t>
            </a:r>
            <a:r>
              <a:rPr lang="hu" dirty="0">
                <a:solidFill>
                  <a:srgbClr val="1155CC"/>
                </a:solidFill>
              </a:rPr>
              <a:t>					</a:t>
            </a:r>
            <a:r>
              <a:rPr lang="hu" b="1" dirty="0">
                <a:solidFill>
                  <a:srgbClr val="1155CC"/>
                </a:solidFill>
              </a:rPr>
              <a:t>folyóvíz</a:t>
            </a:r>
            <a:r>
              <a:rPr lang="hu" dirty="0">
                <a:solidFill>
                  <a:srgbClr val="1155CC"/>
                </a:solidFill>
              </a:rPr>
              <a:t>	</a:t>
            </a:r>
            <a:endParaRPr dirty="0">
              <a:solidFill>
                <a:srgbClr val="1155CC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hu" sz="1200" dirty="0"/>
              <a:t>tavak, lápok, mocsarak			</a:t>
            </a:r>
            <a:r>
              <a:rPr lang="hu" sz="1200" dirty="0" smtClean="0"/>
              <a:t>	ér</a:t>
            </a:r>
            <a:r>
              <a:rPr lang="hu" sz="1200" dirty="0"/>
              <a:t>, csermely, patak, </a:t>
            </a:r>
            <a:r>
              <a:rPr lang="hu" sz="1200" dirty="0" smtClean="0"/>
              <a:t>folyó, folyam,   </a:t>
            </a:r>
            <a:r>
              <a:rPr lang="hu" sz="1200" dirty="0"/>
              <a:t>  </a:t>
            </a:r>
            <a:r>
              <a:rPr lang="hu" sz="1200" dirty="0" smtClean="0"/>
              <a:t> 	tengerek</a:t>
            </a:r>
            <a:r>
              <a:rPr lang="hu" sz="1200" dirty="0"/>
              <a:t>, óceánok, sós tavak</a:t>
            </a:r>
            <a:r>
              <a:rPr lang="hu" dirty="0"/>
              <a:t>			</a:t>
            </a:r>
            <a:r>
              <a:rPr lang="hu" sz="1000" dirty="0"/>
              <a:t>		</a:t>
            </a:r>
            <a:endParaRPr sz="1000" dirty="0"/>
          </a:p>
          <a:p>
            <a:pPr marL="0" lvl="0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b="1" dirty="0">
                <a:solidFill>
                  <a:srgbClr val="1155CC"/>
                </a:solidFill>
              </a:rPr>
              <a:t>felszíni </a:t>
            </a:r>
            <a:r>
              <a:rPr lang="hu" b="1" dirty="0" smtClean="0">
                <a:solidFill>
                  <a:srgbClr val="1155CC"/>
                </a:solidFill>
              </a:rPr>
              <a:t>vizek </a:t>
            </a:r>
            <a:r>
              <a:rPr lang="hu" dirty="0">
                <a:solidFill>
                  <a:srgbClr val="1155CC"/>
                </a:solidFill>
              </a:rPr>
              <a:t>			</a:t>
            </a:r>
            <a:r>
              <a:rPr lang="hu" dirty="0" smtClean="0">
                <a:solidFill>
                  <a:srgbClr val="1155CC"/>
                </a:solidFill>
              </a:rPr>
              <a:t>	</a:t>
            </a:r>
            <a:r>
              <a:rPr lang="hu" b="1" dirty="0" smtClean="0">
                <a:solidFill>
                  <a:srgbClr val="1155CC"/>
                </a:solidFill>
              </a:rPr>
              <a:t>felszín </a:t>
            </a:r>
            <a:r>
              <a:rPr lang="hu" b="1" dirty="0">
                <a:solidFill>
                  <a:srgbClr val="1155CC"/>
                </a:solidFill>
              </a:rPr>
              <a:t>alatti vizek</a:t>
            </a:r>
            <a:endParaRPr b="1" dirty="0">
              <a:solidFill>
                <a:srgbClr val="1155CC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hu" sz="1200" dirty="0"/>
              <a:t>tavak, lápok, mocsarak				</a:t>
            </a:r>
            <a:r>
              <a:rPr lang="hu" sz="1200" dirty="0" smtClean="0"/>
              <a:t>karsztvíz</a:t>
            </a:r>
            <a:r>
              <a:rPr lang="hu" sz="1200" dirty="0"/>
              <a:t>, ásványvíz, hévíz,</a:t>
            </a:r>
            <a:endParaRPr sz="1200" dirty="0"/>
          </a:p>
          <a:p>
            <a:pPr marL="0" lvl="0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hu" sz="1200" dirty="0"/>
              <a:t>tengerek, óceánok, sós tavak			</a:t>
            </a:r>
            <a:r>
              <a:rPr lang="hu" sz="1200" dirty="0" smtClean="0"/>
              <a:t>	talajnedvesség</a:t>
            </a:r>
            <a:r>
              <a:rPr lang="hu" sz="1200" dirty="0"/>
              <a:t>, talajvíz, rétegvíz</a:t>
            </a:r>
            <a:endParaRPr sz="1200" dirty="0"/>
          </a:p>
          <a:p>
            <a:pPr marL="0" lvl="0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hu" sz="1200" dirty="0"/>
              <a:t>ér, csermely, patak, folyó, folyam		</a:t>
            </a:r>
            <a:r>
              <a:rPr lang="hu" sz="1200" dirty="0" smtClean="0"/>
              <a:t>		gyógyvíz</a:t>
            </a:r>
            <a:endParaRPr sz="1200" dirty="0"/>
          </a:p>
          <a:p>
            <a:pPr marL="0" lvl="0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hu" sz="1200" dirty="0"/>
              <a:t>csapadék</a:t>
            </a:r>
            <a:endParaRPr sz="1200" dirty="0"/>
          </a:p>
          <a:p>
            <a:pPr marL="0" lvl="0" indent="457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sz="1000" dirty="0"/>
              <a:t>   			</a:t>
            </a:r>
            <a:endParaRPr sz="1000" dirty="0"/>
          </a:p>
        </p:txBody>
      </p:sp>
      <p:sp>
        <p:nvSpPr>
          <p:cNvPr id="69" name="Google Shape;69;p15"/>
          <p:cNvSpPr/>
          <p:nvPr/>
        </p:nvSpPr>
        <p:spPr>
          <a:xfrm>
            <a:off x="3513911" y="889692"/>
            <a:ext cx="918900" cy="4095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5"/>
          <p:cNvSpPr/>
          <p:nvPr/>
        </p:nvSpPr>
        <p:spPr>
          <a:xfrm>
            <a:off x="3513911" y="2033248"/>
            <a:ext cx="918900" cy="4095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5"/>
          <p:cNvSpPr/>
          <p:nvPr/>
        </p:nvSpPr>
        <p:spPr>
          <a:xfrm>
            <a:off x="3513911" y="3486926"/>
            <a:ext cx="918900" cy="4095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3637" y="64806"/>
            <a:ext cx="1119883" cy="1119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176137"/>
            <a:ext cx="85206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/>
              <a:t>FELSZÍN ALATTI VIZEK</a:t>
            </a:r>
            <a:endParaRPr dirty="0"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5175" y="885206"/>
            <a:ext cx="8520600" cy="44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1" u="sng" dirty="0"/>
              <a:t>Talajnedvesség</a:t>
            </a:r>
            <a:r>
              <a:rPr lang="hu" b="1" dirty="0"/>
              <a:t>:</a:t>
            </a:r>
            <a:r>
              <a:rPr lang="hu" dirty="0"/>
              <a:t> a talajszemcsék közötti víz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hu" b="1" u="sng" dirty="0"/>
              <a:t>Talajvíz</a:t>
            </a:r>
            <a:r>
              <a:rPr lang="hu" b="1" dirty="0"/>
              <a:t>:</a:t>
            </a:r>
            <a:r>
              <a:rPr lang="hu" dirty="0"/>
              <a:t> az első vízzáró réteg </a:t>
            </a:r>
            <a:r>
              <a:rPr lang="hu" dirty="0" smtClean="0"/>
              <a:t>felett- </a:t>
            </a:r>
            <a:r>
              <a:rPr lang="hu" dirty="0"/>
              <a:t>általában 2-5 méter mélyen - összegyűlt víz</a:t>
            </a:r>
            <a:endParaRPr dirty="0"/>
          </a:p>
          <a:p>
            <a:pPr marL="0" lvl="0" indent="0">
              <a:spcBef>
                <a:spcPts val="1600"/>
              </a:spcBef>
              <a:buNone/>
            </a:pPr>
            <a:r>
              <a:rPr lang="hu" dirty="0"/>
              <a:t>A talajvíz szintje ingadozó</a:t>
            </a:r>
            <a:r>
              <a:rPr lang="hu" dirty="0" smtClean="0"/>
              <a:t>:</a:t>
            </a:r>
          </a:p>
          <a:p>
            <a:pPr marL="0" lvl="0" indent="0">
              <a:spcBef>
                <a:spcPts val="1600"/>
              </a:spcBef>
              <a:buNone/>
            </a:pPr>
            <a:endParaRPr dirty="0"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112" y="2019382"/>
            <a:ext cx="3122688" cy="23420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zövegdoboz 3"/>
          <p:cNvSpPr txBox="1"/>
          <p:nvPr/>
        </p:nvSpPr>
        <p:spPr>
          <a:xfrm>
            <a:off x="510901" y="2487638"/>
            <a:ext cx="4140485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bg2">
                    <a:lumMod val="75000"/>
                  </a:schemeClr>
                </a:solidFill>
              </a:rPr>
              <a:t>száraz (aszályos) időszakban mélyebben van</a:t>
            </a:r>
          </a:p>
          <a:p>
            <a:pPr marL="285750" lvl="0" indent="-28575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schemeClr val="bg2">
                    <a:lumMod val="75000"/>
                  </a:schemeClr>
                </a:solidFill>
              </a:rPr>
              <a:t>sok </a:t>
            </a:r>
            <a:r>
              <a:rPr lang="hu-HU" sz="1800" dirty="0">
                <a:solidFill>
                  <a:schemeClr val="bg2">
                    <a:lumMod val="75000"/>
                  </a:schemeClr>
                </a:solidFill>
              </a:rPr>
              <a:t>csapadék esetén a felszínre is kerülhet           </a:t>
            </a:r>
            <a:r>
              <a:rPr lang="hu-HU" sz="1800" dirty="0" smtClean="0">
                <a:solidFill>
                  <a:schemeClr val="bg2">
                    <a:lumMod val="75000"/>
                  </a:schemeClr>
                </a:solidFill>
              </a:rPr>
              <a:t>	belvíz</a:t>
            </a:r>
            <a:endParaRPr lang="hu-HU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9" name="Google Shape;78;p16"/>
          <p:cNvCxnSpPr/>
          <p:nvPr/>
        </p:nvCxnSpPr>
        <p:spPr>
          <a:xfrm>
            <a:off x="1721932" y="3711195"/>
            <a:ext cx="669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" name="Kép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800" y="32451"/>
            <a:ext cx="1119883" cy="1119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dirty="0"/>
              <a:t>FELSZÍN ALATTI </a:t>
            </a:r>
            <a:r>
              <a:rPr lang="hu" dirty="0" smtClean="0"/>
              <a:t>VIZEK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1" u="sng" dirty="0"/>
              <a:t>Rétegvíz</a:t>
            </a:r>
            <a:r>
              <a:rPr lang="hu" dirty="0"/>
              <a:t>: két vízzáró réteg közé beszivárgott és összegyűlt víz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hu" b="1" u="sng" dirty="0"/>
              <a:t>Karsztvíz</a:t>
            </a:r>
            <a:r>
              <a:rPr lang="hu" b="1" dirty="0"/>
              <a:t>: </a:t>
            </a:r>
            <a:r>
              <a:rPr lang="hu" dirty="0"/>
              <a:t> </a:t>
            </a:r>
            <a:r>
              <a:rPr lang="hu" dirty="0" smtClean="0"/>
              <a:t>mészkő </a:t>
            </a:r>
            <a:r>
              <a:rPr lang="hu" dirty="0"/>
              <a:t>és dolomit hegyek kőzeteiben tárolódó</a:t>
            </a:r>
            <a:r>
              <a:rPr lang="hu" dirty="0" smtClean="0"/>
              <a:t>, a </a:t>
            </a:r>
            <a:r>
              <a:rPr lang="hu" dirty="0"/>
              <a:t>kőzeteken átszűrt víz. Általában karszt forrásként tör a felszínre. Pl. Szinva forrás Lillafürednél.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hu" dirty="0"/>
              <a:t>                                                 Vöröskő-forrás, Bükk hegység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hu" dirty="0"/>
              <a:t>                                                        </a:t>
            </a:r>
            <a:r>
              <a:rPr lang="hu" sz="1000" dirty="0"/>
              <a:t>Fotó: Birincsik József, Wikipédia</a:t>
            </a:r>
            <a:endParaRPr sz="1000" dirty="0"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50" y="2626675"/>
            <a:ext cx="2530125" cy="189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3912" y="32592"/>
            <a:ext cx="1119883" cy="1119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" dirty="0"/>
              <a:t>FELSZÍN ALATTI </a:t>
            </a:r>
            <a:r>
              <a:rPr lang="hu" dirty="0" smtClean="0"/>
              <a:t>VIZEK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1" u="sng" dirty="0"/>
              <a:t>Ásványvíz:</a:t>
            </a:r>
            <a:r>
              <a:rPr lang="hu" dirty="0"/>
              <a:t> </a:t>
            </a:r>
            <a:r>
              <a:rPr lang="hu" dirty="0" smtClean="0"/>
              <a:t>Sok </a:t>
            </a:r>
            <a:r>
              <a:rPr lang="hu" dirty="0"/>
              <a:t>oldott ásványi anyagot tartalmazó </a:t>
            </a:r>
            <a:r>
              <a:rPr lang="hu" dirty="0" smtClean="0"/>
              <a:t>vizek.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hu" b="1" u="sng" dirty="0"/>
              <a:t>Hévíz vagy termálvíz:</a:t>
            </a:r>
            <a:r>
              <a:rPr lang="hu" dirty="0"/>
              <a:t> A</a:t>
            </a:r>
            <a:r>
              <a:rPr lang="hu" dirty="0" smtClean="0"/>
              <a:t>zok </a:t>
            </a:r>
            <a:r>
              <a:rPr lang="hu" dirty="0"/>
              <a:t>a rétegvizek, melyek hőmérséklete 30 Celsius foknál magasabb.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hu" b="1" u="sng" dirty="0"/>
              <a:t>Gyógyvíz:</a:t>
            </a:r>
            <a:r>
              <a:rPr lang="hu" dirty="0"/>
              <a:t> Hivatalosan gyógyító hatásúvá minősített ásványvizek. pl. Salvus víz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0700" y="3013638"/>
            <a:ext cx="2343150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186" y="32592"/>
            <a:ext cx="1119883" cy="1119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/>
              <a:t>A FELSZÍN ALATTI VÍZKÉSZLETEK HASZNOSÍTÁSA</a:t>
            </a:r>
            <a:endParaRPr sz="2400"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431550" y="1192400"/>
            <a:ext cx="6256926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1" dirty="0"/>
              <a:t>Régen</a:t>
            </a:r>
            <a:r>
              <a:rPr lang="hu" dirty="0"/>
              <a:t>: </a:t>
            </a:r>
            <a:r>
              <a:rPr lang="hu" dirty="0" smtClean="0"/>
              <a:t>ásott </a:t>
            </a:r>
            <a:r>
              <a:rPr lang="hu" dirty="0"/>
              <a:t>kutak </a:t>
            </a:r>
            <a:r>
              <a:rPr lang="hu" dirty="0" smtClean="0"/>
              <a:t>– talajvíz (könnyen szennyeződött) 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hu" b="1" dirty="0"/>
              <a:t>Ma</a:t>
            </a:r>
            <a:r>
              <a:rPr lang="hu" dirty="0"/>
              <a:t> : </a:t>
            </a:r>
            <a:r>
              <a:rPr lang="hu" dirty="0" smtClean="0"/>
              <a:t>ivóvíz </a:t>
            </a:r>
            <a:r>
              <a:rPr lang="hu" dirty="0"/>
              <a:t>hálózat   </a:t>
            </a:r>
            <a:r>
              <a:rPr lang="hu-HU" sz="1200" u="sng" dirty="0">
                <a:solidFill>
                  <a:schemeClr val="hlink"/>
                </a:solidFill>
                <a:hlinkClick r:id="rId3"/>
              </a:rPr>
              <a:t>https://</a:t>
            </a:r>
            <a:r>
              <a:rPr lang="hu-HU" sz="1200" u="sng" dirty="0" smtClean="0">
                <a:solidFill>
                  <a:schemeClr val="hlink"/>
                </a:solidFill>
                <a:hlinkClick r:id="rId3"/>
              </a:rPr>
              <a:t>www.maviz.org/fogyasztoi_informaciok/honnan_ered_a_csapviz_magyarorszagon</a:t>
            </a:r>
            <a:endParaRPr lang="hu" dirty="0" smtClean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hu" dirty="0"/>
              <a:t>	</a:t>
            </a:r>
            <a:r>
              <a:rPr lang="hu" dirty="0" smtClean="0"/>
              <a:t>- </a:t>
            </a:r>
            <a:r>
              <a:rPr lang="hu" dirty="0"/>
              <a:t>rétegvíz kivétel (artézi kutak</a:t>
            </a:r>
            <a:r>
              <a:rPr lang="hu" dirty="0" smtClean="0"/>
              <a:t>)</a:t>
            </a:r>
            <a:endParaRPr lang="hu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hu" dirty="0"/>
              <a:t>	</a:t>
            </a:r>
            <a:r>
              <a:rPr lang="hu" dirty="0" smtClean="0"/>
              <a:t>- </a:t>
            </a:r>
            <a:r>
              <a:rPr lang="hu" dirty="0"/>
              <a:t>folyók mentén parti szűrésű </a:t>
            </a:r>
            <a:r>
              <a:rPr lang="hu" dirty="0" smtClean="0"/>
              <a:t>kutak</a:t>
            </a:r>
            <a:endParaRPr lang="hu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hu" dirty="0"/>
              <a:t>	</a:t>
            </a:r>
            <a:r>
              <a:rPr lang="hu" dirty="0" smtClean="0"/>
              <a:t>- </a:t>
            </a:r>
            <a:r>
              <a:rPr lang="hu" dirty="0"/>
              <a:t>karsztforrások </a:t>
            </a:r>
            <a:r>
              <a:rPr lang="hu" dirty="0" smtClean="0"/>
              <a:t>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hu" dirty="0" smtClean="0"/>
              <a:t>Palackozott </a:t>
            </a:r>
            <a:r>
              <a:rPr lang="hu" dirty="0"/>
              <a:t>vizek - ásványvizek, gyógyvizek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hu" dirty="0"/>
              <a:t>Gyógyfürdők</a:t>
            </a:r>
            <a:endParaRPr dirty="0"/>
          </a:p>
        </p:txBody>
      </p:sp>
      <p:pic>
        <p:nvPicPr>
          <p:cNvPr id="3074" name="Picture 2" descr="57_víz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8476" y="1272907"/>
            <a:ext cx="2275472" cy="347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3912" y="72517"/>
            <a:ext cx="1119883" cy="1119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337</Words>
  <Application>Microsoft Office PowerPoint</Application>
  <PresentationFormat>Diavetítés a képernyőre (16:9 oldalarány)</PresentationFormat>
  <Paragraphs>61</Paragraphs>
  <Slides>12</Slides>
  <Notes>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4" baseType="lpstr">
      <vt:lpstr>Arial</vt:lpstr>
      <vt:lpstr>Simple Light</vt:lpstr>
      <vt:lpstr>Felszíni és felszín alatti vizek</vt:lpstr>
      <vt:lpstr>A KÉK BOLYGÓ</vt:lpstr>
      <vt:lpstr>A VÍZ HALMAZÁLLAPOTAI</vt:lpstr>
      <vt:lpstr>A VÍZ KÖRFORGÁSA</vt:lpstr>
      <vt:lpstr>VIZEK CSOPORTOSÍTÁSA</vt:lpstr>
      <vt:lpstr>FELSZÍN ALATTI VIZEK</vt:lpstr>
      <vt:lpstr>FELSZÍN ALATTI VIZEK </vt:lpstr>
      <vt:lpstr>FELSZÍN ALATTI VIZEK </vt:lpstr>
      <vt:lpstr>A FELSZÍN ALATTI VÍZKÉSZLETEK HASZNOSÍTÁSA</vt:lpstr>
      <vt:lpstr>FELSZÍNI VIZEK: FOLYÓVIZEK</vt:lpstr>
      <vt:lpstr>FELSZÍNI VIZEK: ÁLLÓVIZEK</vt:lpstr>
      <vt:lpstr>Feladatok: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Felszíni és felszín alatti vizek</dc:title>
  <dc:creator>user</dc:creator>
  <cp:lastModifiedBy>Kálmán Gergely</cp:lastModifiedBy>
  <cp:revision>26</cp:revision>
  <dcterms:modified xsi:type="dcterms:W3CDTF">2020-04-15T08:43:13Z</dcterms:modified>
</cp:coreProperties>
</file>