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0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337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89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686ba5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686ba5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97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686ba5c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686ba5c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42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2686ba5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2686ba5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65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686ba5c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686ba5c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74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686ba5c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2686ba5c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9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cdf6ec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cdf6ec2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77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686ba5c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686ba5c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44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2cdf6ec2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2cdf6ec2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24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gif"/><Relationship Id="rId4" Type="http://schemas.openxmlformats.org/officeDocument/2006/relationships/hyperlink" Target="https://hiuzhaz.blog.hu/2018/06/19/aki_a_patakok_koztisztasagaert_felel_a_kovi_ra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ttmuzeum.blog.hu/2017/12/19/az_ev_rovara_2018-ban_az_orias-szitakoto_anax_imperato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-3jfk-ZJ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gif"/><Relationship Id="rId5" Type="http://schemas.openxmlformats.org/officeDocument/2006/relationships/image" Target="../media/image11.jpg"/><Relationship Id="rId4" Type="http://schemas.openxmlformats.org/officeDocument/2006/relationships/hyperlink" Target="http://drive.google.com/file/d/1iYVkW1QKmx2_NRRmgi9yxNKApfL3Vubm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ttmuzeum.blog.hu/2017/12/19/az_ev_rovara_2018-ban_az_orias-szitakoto_anax_imperator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2.gif"/><Relationship Id="rId4" Type="http://schemas.openxmlformats.org/officeDocument/2006/relationships/hyperlink" Target="https://learningapps.org/display?v=p4zig6mkc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01"/>
            <a:ext cx="9144000" cy="691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54;p13"/>
          <p:cNvSpPr txBox="1">
            <a:spLocks/>
          </p:cNvSpPr>
          <p:nvPr/>
        </p:nvSpPr>
        <p:spPr>
          <a:xfrm>
            <a:off x="311700" y="-4801"/>
            <a:ext cx="8520600" cy="112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dirty="0" smtClean="0"/>
              <a:t>Ízeltlábúak a vizekben</a:t>
            </a:r>
            <a:endParaRPr lang="hu-HU" dirty="0"/>
          </a:p>
        </p:txBody>
      </p:sp>
      <p:sp>
        <p:nvSpPr>
          <p:cNvPr id="9" name="Google Shape;55;p13"/>
          <p:cNvSpPr txBox="1">
            <a:spLocks/>
          </p:cNvSpPr>
          <p:nvPr/>
        </p:nvSpPr>
        <p:spPr>
          <a:xfrm>
            <a:off x="467550" y="1119883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hu-HU" sz="3000" dirty="0" smtClean="0">
                <a:solidFill>
                  <a:schemeClr val="dk1"/>
                </a:solidFill>
              </a:rPr>
              <a:t>Édesvízi rákok, szitakötők</a:t>
            </a:r>
          </a:p>
          <a:p>
            <a:pPr marL="0" indent="0"/>
            <a:endParaRPr lang="hu-HU" sz="3000" dirty="0">
              <a:solidFill>
                <a:schemeClr val="dk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7" y="71918"/>
            <a:ext cx="1119883" cy="111988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31541" y="4428162"/>
            <a:ext cx="6359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Készítette: Vatai Anna, </a:t>
            </a:r>
            <a:r>
              <a:rPr lang="hu-H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</a:t>
            </a:r>
            <a:r>
              <a:rPr lang="hu-H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arlné Menráth Réka</a:t>
            </a:r>
            <a:endParaRPr lang="hu-HU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Őshonos </a:t>
            </a:r>
            <a:r>
              <a:rPr lang="hu" dirty="0" smtClean="0"/>
              <a:t>tízlábú rákfajok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94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 u="sng" dirty="0"/>
              <a:t>Fajnév	</a:t>
            </a:r>
            <a:r>
              <a:rPr lang="hu" dirty="0"/>
              <a:t>	</a:t>
            </a:r>
            <a:r>
              <a:rPr lang="hu" b="1" u="sng" dirty="0" smtClean="0"/>
              <a:t>Élőhely</a:t>
            </a:r>
            <a:endParaRPr b="1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dirty="0"/>
              <a:t>Folyami </a:t>
            </a:r>
            <a:r>
              <a:rPr lang="hu" dirty="0" smtClean="0"/>
              <a:t>rák: </a:t>
            </a:r>
            <a:r>
              <a:rPr lang="hu" dirty="0"/>
              <a:t>	L</a:t>
            </a:r>
            <a:r>
              <a:rPr lang="hu" dirty="0" smtClean="0"/>
              <a:t>assú </a:t>
            </a:r>
            <a:r>
              <a:rPr lang="hu" dirty="0"/>
              <a:t>folyású patakok, tiszta vizű, sekély tavak parti sávja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dirty="0"/>
              <a:t>Kövi rák:		K</a:t>
            </a:r>
            <a:r>
              <a:rPr lang="hu" dirty="0" smtClean="0"/>
              <a:t>öves </a:t>
            </a:r>
            <a:r>
              <a:rPr lang="hu" dirty="0"/>
              <a:t>medrű hegyi patakok (pl. Börzsöny patakjai 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dirty="0"/>
              <a:t>K</a:t>
            </a:r>
            <a:r>
              <a:rPr lang="hu" dirty="0" smtClean="0"/>
              <a:t>ecskerák</a:t>
            </a:r>
            <a:r>
              <a:rPr lang="hu" dirty="0"/>
              <a:t>:  	</a:t>
            </a:r>
            <a:r>
              <a:rPr lang="hu" dirty="0" smtClean="0"/>
              <a:t>Balaton</a:t>
            </a:r>
            <a:r>
              <a:rPr lang="hu" dirty="0"/>
              <a:t>, zavaros vizű, lassú folyású patakok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zövegdoboz 1"/>
          <p:cNvSpPr txBox="1"/>
          <p:nvPr/>
        </p:nvSpPr>
        <p:spPr>
          <a:xfrm>
            <a:off x="311700" y="3524036"/>
            <a:ext cx="3325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Mindhárom faj védett. Természetvédelmi </a:t>
            </a:r>
            <a:r>
              <a:rPr lang="hu-HU" sz="2000" dirty="0" smtClean="0"/>
              <a:t>eszmei értékük 50 </a:t>
            </a:r>
            <a:r>
              <a:rPr lang="hu-HU" sz="2000" dirty="0"/>
              <a:t>000 forint.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45969" y="3400746"/>
            <a:ext cx="3587943" cy="135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899" y="3096951"/>
            <a:ext cx="3008305" cy="196198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464134" y="4535717"/>
            <a:ext cx="182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Kövi rák, fotó: Szelényi Gábor</a:t>
            </a:r>
            <a:endParaRPr lang="hu-HU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0752"/>
            <a:ext cx="32534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 tízlábú rákok testfelépítése</a:t>
            </a: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20" y="497102"/>
            <a:ext cx="4325378" cy="436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15757" y="0"/>
            <a:ext cx="7397394" cy="47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800" dirty="0" smtClean="0">
                <a:solidFill>
                  <a:schemeClr val="tx1"/>
                </a:solidFill>
              </a:rPr>
              <a:t>A tízlábú rákok jellemzői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 dirty="0" smtClean="0"/>
              <a:t>Ízeltlábúak </a:t>
            </a:r>
            <a:r>
              <a:rPr lang="hu" dirty="0"/>
              <a:t>törzse</a:t>
            </a:r>
            <a:endParaRPr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dirty="0"/>
              <a:t>Rákok osztálya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dirty="0" smtClean="0"/>
              <a:t>Testfelépítés</a:t>
            </a:r>
            <a:r>
              <a:rPr lang="hu" dirty="0"/>
              <a:t>:   </a:t>
            </a:r>
            <a:endParaRPr lang="hu" dirty="0" smtClean="0"/>
          </a:p>
          <a:p>
            <a:pPr marL="285750" lvl="0" indent="-285750" algn="l" rtl="0">
              <a:spcAft>
                <a:spcPts val="0"/>
              </a:spcAft>
              <a:buFontTx/>
              <a:buChar char="-"/>
            </a:pPr>
            <a:r>
              <a:rPr lang="hu" sz="1600" dirty="0" smtClean="0"/>
              <a:t>két testtáj</a:t>
            </a:r>
            <a:r>
              <a:rPr lang="hu" sz="1600" dirty="0"/>
              <a:t>: </a:t>
            </a:r>
            <a:r>
              <a:rPr lang="hu" sz="1600" dirty="0" smtClean="0"/>
              <a:t>fejtor,potroh</a:t>
            </a:r>
          </a:p>
          <a:p>
            <a:pPr marL="285750" lvl="0" indent="-285750" algn="l" rtl="0">
              <a:spcAft>
                <a:spcPts val="0"/>
              </a:spcAft>
              <a:buFontTx/>
              <a:buChar char="-"/>
            </a:pPr>
            <a:r>
              <a:rPr lang="hu-HU" sz="1600" dirty="0" smtClean="0"/>
              <a:t>k</a:t>
            </a:r>
            <a:r>
              <a:rPr lang="hu" sz="1600" dirty="0" smtClean="0"/>
              <a:t>ültakaró: kitinpáncél</a:t>
            </a:r>
            <a:endParaRPr lang="hu" sz="1600" dirty="0"/>
          </a:p>
          <a:p>
            <a:pPr marL="285750" lvl="0" indent="-285750" algn="l" rtl="0">
              <a:spcAft>
                <a:spcPts val="0"/>
              </a:spcAft>
              <a:buFontTx/>
              <a:buChar char="-"/>
            </a:pPr>
            <a:r>
              <a:rPr lang="hu" sz="1600" dirty="0" smtClean="0"/>
              <a:t>nyélen </a:t>
            </a:r>
            <a:r>
              <a:rPr lang="hu" sz="1600" dirty="0"/>
              <a:t>ülő mozgatható összetett szemek                  </a:t>
            </a:r>
            <a:endParaRPr lang="hu" sz="1600" dirty="0" smtClean="0"/>
          </a:p>
          <a:p>
            <a:pPr marL="285750" lvl="0" indent="-285750" algn="l" rtl="0">
              <a:spcAft>
                <a:spcPts val="0"/>
              </a:spcAft>
              <a:buFontTx/>
              <a:buChar char="-"/>
            </a:pPr>
            <a:r>
              <a:rPr lang="hu-HU" sz="1600" dirty="0" smtClean="0"/>
              <a:t>c</a:t>
            </a:r>
            <a:r>
              <a:rPr lang="hu" sz="1600" dirty="0" smtClean="0"/>
              <a:t>sápok -  </a:t>
            </a:r>
            <a:r>
              <a:rPr lang="hu" sz="1600" dirty="0"/>
              <a:t>tapintó és szaglószerv		       </a:t>
            </a:r>
            <a:endParaRPr lang="hu" sz="1600" dirty="0" smtClean="0"/>
          </a:p>
          <a:p>
            <a:pPr marL="285750" lvl="0" indent="-285750" algn="l" rtl="0">
              <a:spcAft>
                <a:spcPts val="0"/>
              </a:spcAft>
              <a:buFontTx/>
              <a:buChar char="-"/>
            </a:pPr>
            <a:r>
              <a:rPr lang="hu" sz="1600" dirty="0" smtClean="0"/>
              <a:t>farki </a:t>
            </a:r>
            <a:r>
              <a:rPr lang="hu" sz="1600" dirty="0"/>
              <a:t>lemezek         hátrafele  </a:t>
            </a:r>
            <a:r>
              <a:rPr lang="hu" sz="1600" dirty="0" smtClean="0"/>
              <a:t>mozgás</a:t>
            </a:r>
            <a:endParaRPr lang="hu" sz="1600" dirty="0"/>
          </a:p>
          <a:p>
            <a:pPr marL="285750" lvl="0" indent="-285750" algn="l" rtl="0">
              <a:spcAft>
                <a:spcPts val="0"/>
              </a:spcAft>
              <a:buFontTx/>
              <a:buChar char="-"/>
            </a:pPr>
            <a:r>
              <a:rPr lang="hu" sz="1600" dirty="0" smtClean="0"/>
              <a:t>rágó </a:t>
            </a:r>
            <a:r>
              <a:rPr lang="hu" sz="1600" dirty="0"/>
              <a:t>szájszerv        </a:t>
            </a:r>
            <a:r>
              <a:rPr lang="hu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u" sz="1600" dirty="0" smtClean="0"/>
              <a:t>5 </a:t>
            </a:r>
            <a:r>
              <a:rPr lang="hu" sz="1600" dirty="0"/>
              <a:t>pár járóláb - első pár ollóvá </a:t>
            </a:r>
            <a:r>
              <a:rPr lang="hu" sz="1600" dirty="0" smtClean="0"/>
              <a:t>módosult, </a:t>
            </a:r>
            <a:r>
              <a:rPr lang="hu-HU" sz="1600" dirty="0" smtClean="0"/>
              <a:t>potrohlábak:  </a:t>
            </a:r>
            <a:r>
              <a:rPr lang="hu-HU" sz="1600" dirty="0"/>
              <a:t>peték </a:t>
            </a:r>
            <a:r>
              <a:rPr lang="hu-HU" sz="1600" dirty="0" smtClean="0"/>
              <a:t>szállítása</a:t>
            </a:r>
          </a:p>
          <a:p>
            <a:pPr marL="285750" indent="-285750">
              <a:buFontTx/>
              <a:buChar char="-"/>
            </a:pPr>
            <a:r>
              <a:rPr lang="hu" sz="1600" dirty="0" smtClean="0"/>
              <a:t>kopoltyú </a:t>
            </a:r>
            <a:r>
              <a:rPr lang="hu" sz="1600" dirty="0"/>
              <a:t>- légzőszerv, a vízben oldott oxigént képes </a:t>
            </a:r>
            <a:r>
              <a:rPr lang="hu" sz="1600" dirty="0" smtClean="0"/>
              <a:t>felvenni</a:t>
            </a:r>
            <a:endParaRPr lang="hu" sz="1600" dirty="0"/>
          </a:p>
          <a:p>
            <a:pPr marL="285750" indent="-285750">
              <a:buFontTx/>
              <a:buChar char="-"/>
            </a:pPr>
            <a:r>
              <a:rPr lang="hu" sz="1600" dirty="0" smtClean="0"/>
              <a:t>mindenevő </a:t>
            </a:r>
            <a:r>
              <a:rPr lang="hu" sz="1600" dirty="0"/>
              <a:t>(dögöket </a:t>
            </a:r>
            <a:r>
              <a:rPr lang="hu" sz="1600" dirty="0" smtClean="0"/>
              <a:t>is)</a:t>
            </a:r>
            <a:endParaRPr lang="hu" sz="1600" dirty="0"/>
          </a:p>
          <a:p>
            <a:pPr marL="285750" indent="-285750">
              <a:buFontTx/>
              <a:buChar char="-"/>
            </a:pPr>
            <a:r>
              <a:rPr lang="hu" sz="1600" dirty="0" smtClean="0"/>
              <a:t>petével </a:t>
            </a:r>
            <a:r>
              <a:rPr lang="hu" sz="1600" dirty="0"/>
              <a:t>szaporodik         kis rákok         növekedés (vedlés)           kifejlett rák átalakulás nélkül fejlődik</a:t>
            </a:r>
            <a:endParaRPr sz="16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 dirty="0"/>
              <a:t>  </a:t>
            </a:r>
            <a:endParaRPr dirty="0"/>
          </a:p>
        </p:txBody>
      </p:sp>
      <p:cxnSp>
        <p:nvCxnSpPr>
          <p:cNvPr id="79" name="Google Shape;79;p16"/>
          <p:cNvCxnSpPr/>
          <p:nvPr/>
        </p:nvCxnSpPr>
        <p:spPr>
          <a:xfrm>
            <a:off x="2359830" y="4714471"/>
            <a:ext cx="429300" cy="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79;p16"/>
          <p:cNvCxnSpPr/>
          <p:nvPr/>
        </p:nvCxnSpPr>
        <p:spPr>
          <a:xfrm>
            <a:off x="1805630" y="3308171"/>
            <a:ext cx="429300" cy="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79;p16"/>
          <p:cNvCxnSpPr/>
          <p:nvPr/>
        </p:nvCxnSpPr>
        <p:spPr>
          <a:xfrm>
            <a:off x="3622444" y="4702592"/>
            <a:ext cx="429300" cy="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79;p16"/>
          <p:cNvCxnSpPr/>
          <p:nvPr/>
        </p:nvCxnSpPr>
        <p:spPr>
          <a:xfrm>
            <a:off x="5981167" y="4702218"/>
            <a:ext cx="429300" cy="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169" y="930980"/>
            <a:ext cx="3668688" cy="235701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24153" y="3297897"/>
            <a:ext cx="336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Kövi rák, fotó: Sevcsik András </a:t>
            </a:r>
            <a:endParaRPr lang="hu-HU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9822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Kövi rákok a Börzsönyben 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846855" y="0"/>
            <a:ext cx="3349980" cy="3991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dirty="0"/>
              <a:t>					</a:t>
            </a:r>
            <a:endParaRPr sz="1400" dirty="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56" y="635955"/>
            <a:ext cx="5362099" cy="360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89015" y="4353540"/>
            <a:ext cx="85298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hu-HU" sz="1800" dirty="0"/>
              <a:t>További érdekes </a:t>
            </a:r>
            <a:r>
              <a:rPr lang="hu-HU" sz="1800" dirty="0" smtClean="0"/>
              <a:t>információkat </a:t>
            </a:r>
            <a:r>
              <a:rPr lang="hu-HU" sz="1800" dirty="0"/>
              <a:t>találtok a </a:t>
            </a:r>
            <a:r>
              <a:rPr lang="hu-HU" sz="1800" dirty="0" smtClean="0"/>
              <a:t>Hiúzház </a:t>
            </a:r>
            <a:r>
              <a:rPr lang="hu-HU" sz="1800" dirty="0" err="1"/>
              <a:t>blogon</a:t>
            </a:r>
            <a:endParaRPr lang="hu-HU" sz="1800" dirty="0"/>
          </a:p>
          <a:p>
            <a:pPr lvl="0">
              <a:spcBef>
                <a:spcPts val="600"/>
              </a:spcBef>
              <a:spcAft>
                <a:spcPts val="1600"/>
              </a:spcAft>
            </a:pPr>
            <a:r>
              <a:rPr lang="hu-HU" u="sng" dirty="0">
                <a:solidFill>
                  <a:schemeClr val="hlink"/>
                </a:solidFill>
                <a:hlinkClick r:id="rId4"/>
              </a:rPr>
              <a:t>https://hiuzhaz.blog.hu/2018/06/19/aki_a_patakok_koztisztasagaert_felel_a_kovi_rak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28189" y="3748272"/>
            <a:ext cx="270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Kövi rák a Börzsönyben (fotó: Potyó Imre)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2" y="0"/>
            <a:ext cx="9145962" cy="6859472"/>
          </a:xfrm>
          <a:prstGeom prst="rect">
            <a:avLst/>
          </a:prstGeom>
        </p:spPr>
      </p:pic>
      <p:sp>
        <p:nvSpPr>
          <p:cNvPr id="13" name="Google Shape;95;p18"/>
          <p:cNvSpPr txBox="1">
            <a:spLocks/>
          </p:cNvSpPr>
          <p:nvPr/>
        </p:nvSpPr>
        <p:spPr>
          <a:xfrm>
            <a:off x="311700" y="913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mtClean="0"/>
              <a:t>Szitakötők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  <p:pic>
        <p:nvPicPr>
          <p:cNvPr id="15" name="Google Shape;97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87" y="930980"/>
            <a:ext cx="4993241" cy="34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zövegdoboz 15"/>
          <p:cNvSpPr txBox="1"/>
          <p:nvPr/>
        </p:nvSpPr>
        <p:spPr>
          <a:xfrm>
            <a:off x="5435028" y="4080365"/>
            <a:ext cx="1476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Nádi </a:t>
            </a:r>
            <a:r>
              <a:rPr lang="hu-HU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acsa</a:t>
            </a:r>
            <a:endParaRPr lang="hu-HU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11700" y="4711640"/>
            <a:ext cx="9215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kép forrása: </a:t>
            </a:r>
            <a:r>
              <a:rPr lang="hu-HU" sz="1200" u="sng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6"/>
              </a:rPr>
              <a:t>https://mttmuzeum.blog.hu/2017/12/19/az_ev_rovara_2018-ban_az_orias-szitakoto_anax_imperator</a:t>
            </a:r>
            <a:endParaRPr lang="hu-HU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33362" y="1137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Szitakötők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33362" y="592533"/>
            <a:ext cx="3937946" cy="4277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hu" dirty="0"/>
              <a:t>Ízeltlábúak törzse</a:t>
            </a:r>
            <a:endParaRPr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dirty="0"/>
              <a:t>Rovarok osztálya</a:t>
            </a:r>
            <a:endParaRPr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dirty="0"/>
              <a:t>Szitakötők </a:t>
            </a:r>
            <a:r>
              <a:rPr lang="hu" dirty="0" smtClean="0"/>
              <a:t>rendje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dirty="0" smtClean="0"/>
              <a:t>Két nagy csoportjuk van:</a:t>
            </a:r>
          </a:p>
          <a:p>
            <a:pPr marL="342900" lvl="0" algn="l" rtl="0">
              <a:spcAft>
                <a:spcPts val="0"/>
              </a:spcAft>
              <a:buAutoNum type="arabicPeriod"/>
            </a:pPr>
            <a:r>
              <a:rPr lang="hu-HU" b="1" dirty="0" smtClean="0"/>
              <a:t>k</a:t>
            </a:r>
            <a:r>
              <a:rPr lang="hu" b="1" dirty="0" smtClean="0"/>
              <a:t>is szitakötők </a:t>
            </a:r>
            <a:r>
              <a:rPr lang="hu" dirty="0" smtClean="0"/>
              <a:t>vagy egyenlő szárnyú szitakötők: lassan csapongva repülnek, gyakran megpihennek</a:t>
            </a:r>
          </a:p>
          <a:p>
            <a:pPr marL="342900" lvl="0" algn="l" rtl="0">
              <a:spcAft>
                <a:spcPts val="0"/>
              </a:spcAft>
              <a:buAutoNum type="arabicPeriod"/>
            </a:pPr>
            <a:r>
              <a:rPr lang="hu" b="1" dirty="0"/>
              <a:t>n</a:t>
            </a:r>
            <a:r>
              <a:rPr lang="hu" b="1" dirty="0" smtClean="0"/>
              <a:t>agy szitakötők </a:t>
            </a:r>
            <a:r>
              <a:rPr lang="hu" dirty="0" smtClean="0"/>
              <a:t>vagy egyenlőtlenszárnyú szitakötők: gyors röptűek, egyes fajok nagyon ritkán ülnek csak le.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308" y="267877"/>
            <a:ext cx="2784296" cy="208822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955604" y="1640218"/>
            <a:ext cx="2113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Sávos szitakötő, </a:t>
            </a:r>
            <a:r>
              <a:rPr lang="hu-HU" dirty="0" smtClean="0"/>
              <a:t>a kis szitakötőkhöz tartozik fotó: DINPI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308" y="2697634"/>
            <a:ext cx="2835668" cy="212675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06976" y="3700400"/>
            <a:ext cx="2061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Közönséges </a:t>
            </a:r>
            <a:r>
              <a:rPr lang="hu-HU" b="1" dirty="0" err="1" smtClean="0"/>
              <a:t>acsa</a:t>
            </a:r>
            <a:r>
              <a:rPr lang="hu-HU" b="1" dirty="0" smtClean="0"/>
              <a:t>, </a:t>
            </a:r>
          </a:p>
          <a:p>
            <a:r>
              <a:rPr lang="hu-HU" dirty="0" smtClean="0"/>
              <a:t>a nagy szitakötőkhöz tartozik</a:t>
            </a:r>
          </a:p>
          <a:p>
            <a:r>
              <a:rPr lang="hu-HU" dirty="0" smtClean="0"/>
              <a:t>fotó: Karlné Menráth Réka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28773" y="104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Szitakötők</a:t>
            </a: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2434976" y="3267181"/>
            <a:ext cx="8520600" cy="4704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" sz="1400" dirty="0" smtClean="0"/>
              <a:t> </a:t>
            </a:r>
            <a:r>
              <a:rPr lang="hu" dirty="0" smtClean="0"/>
              <a:t> (</a:t>
            </a:r>
            <a:r>
              <a:rPr lang="hu" sz="1000" dirty="0" smtClean="0"/>
              <a:t>A </a:t>
            </a:r>
            <a:r>
              <a:rPr lang="hu" sz="1000" dirty="0"/>
              <a:t>részlet az Égi vadászok című filmből van  </a:t>
            </a:r>
            <a:r>
              <a:rPr lang="hu" sz="1100" u="sng" dirty="0">
                <a:solidFill>
                  <a:schemeClr val="hlink"/>
                </a:solidFill>
                <a:hlinkClick r:id="rId3"/>
              </a:rPr>
              <a:t>https://www.youtube.com/watch?v=52-3jfk-ZJA</a:t>
            </a:r>
            <a:r>
              <a:rPr lang="hu" dirty="0"/>
              <a:t>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6" name="Google Shape;116;p20" title="File (online-video-cutter.com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9391" y="929214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444" y="10499"/>
            <a:ext cx="845894" cy="84589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8773" y="918941"/>
            <a:ext cx="210620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/>
              <a:t>A filmrészletből a szitakötők testfelépítésének számos jellemzőjét megtudhatod.</a:t>
            </a:r>
          </a:p>
          <a:p>
            <a:pPr lvl="0"/>
            <a:endParaRPr lang="hu" sz="1800" dirty="0" smtClean="0"/>
          </a:p>
          <a:p>
            <a:pPr lvl="0"/>
            <a:r>
              <a:rPr lang="hu" sz="1800" dirty="0" smtClean="0"/>
              <a:t>Nézd </a:t>
            </a:r>
            <a:r>
              <a:rPr lang="hu" sz="1800" dirty="0"/>
              <a:t>meg a videót és </a:t>
            </a:r>
            <a:r>
              <a:rPr lang="hu" sz="1800" dirty="0" smtClean="0"/>
              <a:t>jegyzetelj!</a:t>
            </a:r>
            <a:endParaRPr lang="hu-HU" sz="1800" dirty="0" smtClean="0"/>
          </a:p>
          <a:p>
            <a:pPr lvl="0"/>
            <a:endParaRPr lang="hu-HU" sz="1800" dirty="0" smtClean="0"/>
          </a:p>
          <a:p>
            <a:pPr lvl="0"/>
            <a:r>
              <a:rPr lang="hu-HU" sz="1800" dirty="0" smtClean="0"/>
              <a:t>Mi jellemző a</a:t>
            </a:r>
          </a:p>
          <a:p>
            <a:pPr lvl="0"/>
            <a:r>
              <a:rPr lang="hu-HU" sz="1800" dirty="0" smtClean="0"/>
              <a:t>- </a:t>
            </a:r>
            <a:r>
              <a:rPr lang="hu-HU" sz="1800" dirty="0" err="1" smtClean="0"/>
              <a:t>kültakarójára</a:t>
            </a:r>
            <a:endParaRPr lang="hu-HU" sz="1800" dirty="0" smtClean="0"/>
          </a:p>
          <a:p>
            <a:pPr lvl="0"/>
            <a:r>
              <a:rPr lang="hu-HU" sz="1800" dirty="0" smtClean="0"/>
              <a:t>- látására</a:t>
            </a:r>
          </a:p>
          <a:p>
            <a:pPr lvl="0"/>
            <a:r>
              <a:rPr lang="hu-HU" sz="1800" dirty="0" smtClean="0"/>
              <a:t>- szárnyaira</a:t>
            </a:r>
            <a:endParaRPr lang="hu-HU" sz="1800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325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Szitakötők jellemzői</a:t>
            </a:r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0" y="605292"/>
            <a:ext cx="6462445" cy="4538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 dirty="0"/>
              <a:t>Kültakarója:   kitin váz</a:t>
            </a:r>
            <a:endParaRPr sz="1600"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/>
              <a:t>Tesfelépítése: három </a:t>
            </a:r>
            <a:r>
              <a:rPr lang="hu" sz="1600" dirty="0" smtClean="0"/>
              <a:t>testtáj: fej, tor, potroh</a:t>
            </a:r>
            <a:endParaRPr sz="1600"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/>
              <a:t>                        két pár hártyás szárny  -  jól repül</a:t>
            </a:r>
            <a:endParaRPr sz="1600"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/>
              <a:t>                        két nagy összetett szem - 360 fokos látómező</a:t>
            </a:r>
            <a:endParaRPr sz="1600"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/>
              <a:t>                        erős rágók</a:t>
            </a:r>
            <a:endParaRPr sz="1600" dirty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/>
              <a:t>Táplálkozása:  </a:t>
            </a:r>
            <a:r>
              <a:rPr lang="hu" sz="1600" dirty="0" smtClean="0"/>
              <a:t>ragadozó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 smtClean="0"/>
              <a:t>Szaporodás</a:t>
            </a:r>
            <a:r>
              <a:rPr lang="hu" sz="1600" dirty="0"/>
              <a:t>:  </a:t>
            </a:r>
            <a:r>
              <a:rPr lang="hu" sz="1600" dirty="0" smtClean="0"/>
              <a:t>átváltozással </a:t>
            </a:r>
            <a:r>
              <a:rPr lang="hu" sz="1600" dirty="0"/>
              <a:t>fejlődik: pete      </a:t>
            </a:r>
            <a:r>
              <a:rPr lang="hu" sz="1600" dirty="0" smtClean="0"/>
              <a:t>    lárva          kifejlett </a:t>
            </a:r>
            <a:r>
              <a:rPr lang="hu" sz="1600" dirty="0"/>
              <a:t>rovar  (a báb állapot hiányzik)       </a:t>
            </a:r>
            <a:endParaRPr lang="hu" sz="1600" dirty="0" smtClean="0"/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" sz="1600" dirty="0" smtClean="0"/>
              <a:t>Lárvája a vízben </a:t>
            </a:r>
            <a:r>
              <a:rPr lang="hu" sz="1600" dirty="0"/>
              <a:t>él,  </a:t>
            </a:r>
            <a:r>
              <a:rPr lang="hu" sz="1600" dirty="0" smtClean="0"/>
              <a:t>ragadozó -  szájszerve kiölthető álarc: ezzel fogja el zsákmányát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" sz="1600" dirty="0" smtClean="0"/>
              <a:t>További </a:t>
            </a:r>
            <a:r>
              <a:rPr lang="hu" sz="1600" dirty="0"/>
              <a:t>információk a szitakötőkről:</a:t>
            </a:r>
            <a:r>
              <a:rPr lang="hu" dirty="0"/>
              <a:t>  </a:t>
            </a:r>
            <a:endParaRPr lang="hu" dirty="0" smtClean="0"/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hu" sz="1100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hu" sz="1100" u="sng" dirty="0">
                <a:solidFill>
                  <a:schemeClr val="hlink"/>
                </a:solidFill>
                <a:hlinkClick r:id="rId3"/>
              </a:rPr>
              <a:t>://</a:t>
            </a:r>
            <a:r>
              <a:rPr lang="hu" sz="1100" u="sng" dirty="0" smtClean="0">
                <a:solidFill>
                  <a:schemeClr val="hlink"/>
                </a:solidFill>
                <a:hlinkClick r:id="rId3"/>
              </a:rPr>
              <a:t>mttmuzeum.blog.hu/2017/12/19/az_ev_rovara_2018-ban_az_orias-szitakoto_anax_imperator</a:t>
            </a:r>
            <a:endParaRPr lang="hu" sz="1100" u="sng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hu-HU" sz="1600" dirty="0" smtClean="0"/>
              <a:t>A linken egy keresztrejtvényt találsz, a segítségével tesztelheted </a:t>
            </a:r>
            <a:r>
              <a:rPr lang="hu-HU" sz="1600" smtClean="0"/>
              <a:t>a tudásodat! Jó </a:t>
            </a:r>
            <a:r>
              <a:rPr lang="hu-HU" sz="1600" dirty="0" smtClean="0"/>
              <a:t>rejtvényfejtést! </a:t>
            </a:r>
            <a:r>
              <a:rPr lang="hu-HU" sz="1100" dirty="0">
                <a:hlinkClick r:id="rId4"/>
              </a:rPr>
              <a:t>https://learningapps.org/display?v=p4zig6mkc20</a:t>
            </a:r>
            <a:endParaRPr lang="hu-HU" sz="11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u-HU" sz="1000" dirty="0" smtClean="0"/>
              <a:t>Óriás szitakötő fotó:  </a:t>
            </a:r>
            <a:r>
              <a:rPr lang="hu-HU" sz="1000" u="sng" dirty="0">
                <a:solidFill>
                  <a:schemeClr val="hlink"/>
                </a:solidFill>
                <a:hlinkClick r:id="rId3"/>
              </a:rPr>
              <a:t>https://mttmuzeum.blog.hu/2017/12/19/az_ev_rovara_2018-ban_az_orias-szitakoto_anax_imperator</a:t>
            </a:r>
            <a:endParaRPr lang="hu-HU" sz="1000" dirty="0"/>
          </a:p>
          <a:p>
            <a:pPr marL="0" lvl="0" indent="0" algn="l" rtl="0"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19" y="32592"/>
            <a:ext cx="898388" cy="898388"/>
          </a:xfrm>
          <a:prstGeom prst="rect">
            <a:avLst/>
          </a:prstGeom>
        </p:spPr>
      </p:pic>
      <p:cxnSp>
        <p:nvCxnSpPr>
          <p:cNvPr id="8" name="Google Shape;79;p16"/>
          <p:cNvCxnSpPr/>
          <p:nvPr/>
        </p:nvCxnSpPr>
        <p:spPr>
          <a:xfrm>
            <a:off x="3781828" y="2526393"/>
            <a:ext cx="429300" cy="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79;p16"/>
          <p:cNvCxnSpPr/>
          <p:nvPr/>
        </p:nvCxnSpPr>
        <p:spPr>
          <a:xfrm>
            <a:off x="4810309" y="2536293"/>
            <a:ext cx="429300" cy="9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Kép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8746" y="3233192"/>
            <a:ext cx="1808793" cy="162791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933912" y="4438560"/>
            <a:ext cx="102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Szitakötő lárva</a:t>
            </a:r>
            <a:endParaRPr lang="hu-HU" b="1" dirty="0"/>
          </a:p>
        </p:txBody>
      </p:sp>
      <p:pic>
        <p:nvPicPr>
          <p:cNvPr id="13" name="Google Shape;108;p1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186" y="1171714"/>
            <a:ext cx="2146445" cy="1652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6214588" y="2824344"/>
            <a:ext cx="218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Petéző óriás szitakötő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322</Words>
  <Application>Microsoft Office PowerPoint</Application>
  <PresentationFormat>Diavetítés a képernyőre (16:9 oldalarány)</PresentationFormat>
  <Paragraphs>80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bemutató</vt:lpstr>
      <vt:lpstr>Őshonos tízlábú rákfajok</vt:lpstr>
      <vt:lpstr>A tízlábú rákok testfelépítése</vt:lpstr>
      <vt:lpstr>PowerPoint bemutató</vt:lpstr>
      <vt:lpstr>Kövi rákok a Börzsönyben </vt:lpstr>
      <vt:lpstr>PowerPoint bemutató</vt:lpstr>
      <vt:lpstr>Szitakötők</vt:lpstr>
      <vt:lpstr>Szitakötők</vt:lpstr>
      <vt:lpstr>Szitakötők jellemzői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Rendszergazda</dc:creator>
  <cp:lastModifiedBy>Kálmán Gergely</cp:lastModifiedBy>
  <cp:revision>22</cp:revision>
  <dcterms:modified xsi:type="dcterms:W3CDTF">2020-04-08T13:26:40Z</dcterms:modified>
</cp:coreProperties>
</file>